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6"/>
  </p:notesMasterIdLst>
  <p:sldIdLst>
    <p:sldId id="256" r:id="rId5"/>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1432"/>
    <a:srgbClr val="FEC100"/>
    <a:srgbClr val="E8BC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howGuides="1">
      <p:cViewPr varScale="1">
        <p:scale>
          <a:sx n="121" d="100"/>
          <a:sy n="121" d="100"/>
        </p:scale>
        <p:origin x="744"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kimhoover\Documents\Assessment\Spring%202021%20B2B%20Data.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Barlow Semi Condensed" panose="00000506000000000000" pitchFamily="2" charset="0"/>
                <a:ea typeface="+mn-ea"/>
                <a:cs typeface="+mn-cs"/>
              </a:defRPr>
            </a:pPr>
            <a:r>
              <a:rPr lang="en-US" b="0" baseline="0" dirty="0">
                <a:solidFill>
                  <a:schemeClr val="tx1"/>
                </a:solidFill>
                <a:effectLst>
                  <a:outerShdw blurRad="38100" dist="38100" dir="2700000" algn="tl">
                    <a:srgbClr val="000000">
                      <a:alpha val="43137"/>
                    </a:srgbClr>
                  </a:outerShdw>
                </a:effectLst>
                <a:latin typeface="+mn-lt"/>
              </a:rPr>
              <a:t>B2B DATA FOR INTERCULTURAL COMPETENCE LEARNING OUTCOMES</a:t>
            </a:r>
          </a:p>
        </c:rich>
      </c:tx>
      <c:layout>
        <c:manualLayout>
          <c:xMode val="edge"/>
          <c:yMode val="edge"/>
          <c:x val="0.1400156783016448"/>
          <c:y val="1.2018552102000601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Barlow Semi Condensed" panose="00000506000000000000" pitchFamily="2" charset="0"/>
              <a:ea typeface="+mn-ea"/>
              <a:cs typeface="+mn-cs"/>
            </a:defRPr>
          </a:pPr>
          <a:endParaRPr lang="en-US"/>
        </a:p>
      </c:txPr>
    </c:title>
    <c:autoTitleDeleted val="0"/>
    <c:plotArea>
      <c:layout/>
      <c:barChart>
        <c:barDir val="bar"/>
        <c:grouping val="percentStacked"/>
        <c:varyColors val="0"/>
        <c:ser>
          <c:idx val="0"/>
          <c:order val="0"/>
          <c:tx>
            <c:strRef>
              <c:f>Sheet2!$F$2</c:f>
              <c:strCache>
                <c:ptCount val="1"/>
                <c:pt idx="0">
                  <c:v>Missing</c:v>
                </c:pt>
              </c:strCache>
            </c:strRef>
          </c:tx>
          <c:spPr>
            <a:solidFill>
              <a:schemeClr val="accent1"/>
            </a:solidFill>
            <a:ln>
              <a:noFill/>
            </a:ln>
            <a:effectLst/>
          </c:spPr>
          <c:invertIfNegative val="0"/>
          <c:cat>
            <c:strRef>
              <c:f>Sheet2!$G$1:$I$1</c:f>
              <c:strCache>
                <c:ptCount val="3"/>
                <c:pt idx="0">
                  <c:v>Reflect on Individual Lived Experiences</c:v>
                </c:pt>
                <c:pt idx="1">
                  <c:v>Demonstrative Inclusive Behaviors</c:v>
                </c:pt>
                <c:pt idx="2">
                  <c:v>Address Barriers to Inclusion</c:v>
                </c:pt>
              </c:strCache>
            </c:strRef>
          </c:cat>
          <c:val>
            <c:numRef>
              <c:f>Sheet2!$G$2:$I$2</c:f>
              <c:numCache>
                <c:formatCode>0%</c:formatCode>
                <c:ptCount val="3"/>
                <c:pt idx="0">
                  <c:v>0.79558011049723754</c:v>
                </c:pt>
                <c:pt idx="1">
                  <c:v>0.99038461538461542</c:v>
                </c:pt>
                <c:pt idx="2">
                  <c:v>1</c:v>
                </c:pt>
              </c:numCache>
            </c:numRef>
          </c:val>
          <c:extLst>
            <c:ext xmlns:c16="http://schemas.microsoft.com/office/drawing/2014/chart" uri="{C3380CC4-5D6E-409C-BE32-E72D297353CC}">
              <c16:uniqueId val="{00000000-B389-430D-AC69-BB1BE06F9576}"/>
            </c:ext>
          </c:extLst>
        </c:ser>
        <c:ser>
          <c:idx val="1"/>
          <c:order val="1"/>
          <c:tx>
            <c:strRef>
              <c:f>Sheet2!$F$3</c:f>
              <c:strCache>
                <c:ptCount val="1"/>
                <c:pt idx="0">
                  <c:v>Building Understanding</c:v>
                </c:pt>
              </c:strCache>
            </c:strRef>
          </c:tx>
          <c:spPr>
            <a:solidFill>
              <a:schemeClr val="accent2"/>
            </a:solidFill>
            <a:ln>
              <a:noFill/>
            </a:ln>
            <a:effectLst/>
          </c:spPr>
          <c:invertIfNegative val="0"/>
          <c:cat>
            <c:strRef>
              <c:f>Sheet2!$G$1:$I$1</c:f>
              <c:strCache>
                <c:ptCount val="3"/>
                <c:pt idx="0">
                  <c:v>Reflect on Individual Lived Experiences</c:v>
                </c:pt>
                <c:pt idx="1">
                  <c:v>Demonstrative Inclusive Behaviors</c:v>
                </c:pt>
                <c:pt idx="2">
                  <c:v>Address Barriers to Inclusion</c:v>
                </c:pt>
              </c:strCache>
            </c:strRef>
          </c:cat>
          <c:val>
            <c:numRef>
              <c:f>Sheet2!$G$3:$I$3</c:f>
              <c:numCache>
                <c:formatCode>0%</c:formatCode>
                <c:ptCount val="3"/>
                <c:pt idx="0">
                  <c:v>0.16574585635359115</c:v>
                </c:pt>
                <c:pt idx="1">
                  <c:v>9.6153846153846159E-3</c:v>
                </c:pt>
                <c:pt idx="2">
                  <c:v>0</c:v>
                </c:pt>
              </c:numCache>
            </c:numRef>
          </c:val>
          <c:extLst>
            <c:ext xmlns:c16="http://schemas.microsoft.com/office/drawing/2014/chart" uri="{C3380CC4-5D6E-409C-BE32-E72D297353CC}">
              <c16:uniqueId val="{00000001-B389-430D-AC69-BB1BE06F9576}"/>
            </c:ext>
          </c:extLst>
        </c:ser>
        <c:ser>
          <c:idx val="2"/>
          <c:order val="2"/>
          <c:tx>
            <c:strRef>
              <c:f>Sheet2!$F$4</c:f>
              <c:strCache>
                <c:ptCount val="1"/>
                <c:pt idx="0">
                  <c:v>Strong Understanding</c:v>
                </c:pt>
              </c:strCache>
            </c:strRef>
          </c:tx>
          <c:spPr>
            <a:solidFill>
              <a:schemeClr val="accent3"/>
            </a:solidFill>
            <a:ln>
              <a:noFill/>
            </a:ln>
            <a:effectLst/>
          </c:spPr>
          <c:invertIfNegative val="0"/>
          <c:cat>
            <c:strRef>
              <c:f>Sheet2!$G$1:$I$1</c:f>
              <c:strCache>
                <c:ptCount val="3"/>
                <c:pt idx="0">
                  <c:v>Reflect on Individual Lived Experiences</c:v>
                </c:pt>
                <c:pt idx="1">
                  <c:v>Demonstrative Inclusive Behaviors</c:v>
                </c:pt>
                <c:pt idx="2">
                  <c:v>Address Barriers to Inclusion</c:v>
                </c:pt>
              </c:strCache>
            </c:strRef>
          </c:cat>
          <c:val>
            <c:numRef>
              <c:f>Sheet2!$G$4:$I$4</c:f>
              <c:numCache>
                <c:formatCode>0%</c:formatCode>
                <c:ptCount val="3"/>
                <c:pt idx="0">
                  <c:v>2.4861878453038673E-2</c:v>
                </c:pt>
                <c:pt idx="1">
                  <c:v>0</c:v>
                </c:pt>
                <c:pt idx="2">
                  <c:v>0</c:v>
                </c:pt>
              </c:numCache>
            </c:numRef>
          </c:val>
          <c:extLst>
            <c:ext xmlns:c16="http://schemas.microsoft.com/office/drawing/2014/chart" uri="{C3380CC4-5D6E-409C-BE32-E72D297353CC}">
              <c16:uniqueId val="{00000002-B389-430D-AC69-BB1BE06F9576}"/>
            </c:ext>
          </c:extLst>
        </c:ser>
        <c:ser>
          <c:idx val="3"/>
          <c:order val="3"/>
          <c:tx>
            <c:strRef>
              <c:f>Sheet2!$F$5</c:f>
              <c:strCache>
                <c:ptCount val="1"/>
                <c:pt idx="0">
                  <c:v>Proficient</c:v>
                </c:pt>
              </c:strCache>
            </c:strRef>
          </c:tx>
          <c:spPr>
            <a:solidFill>
              <a:schemeClr val="accent4"/>
            </a:solidFill>
            <a:ln>
              <a:noFill/>
            </a:ln>
            <a:effectLst/>
          </c:spPr>
          <c:invertIfNegative val="0"/>
          <c:cat>
            <c:strRef>
              <c:f>Sheet2!$G$1:$I$1</c:f>
              <c:strCache>
                <c:ptCount val="3"/>
                <c:pt idx="0">
                  <c:v>Reflect on Individual Lived Experiences</c:v>
                </c:pt>
                <c:pt idx="1">
                  <c:v>Demonstrative Inclusive Behaviors</c:v>
                </c:pt>
                <c:pt idx="2">
                  <c:v>Address Barriers to Inclusion</c:v>
                </c:pt>
              </c:strCache>
            </c:strRef>
          </c:cat>
          <c:val>
            <c:numRef>
              <c:f>Sheet2!$G$5:$I$5</c:f>
              <c:numCache>
                <c:formatCode>0%</c:formatCode>
                <c:ptCount val="3"/>
                <c:pt idx="0">
                  <c:v>1.3812154696132596E-2</c:v>
                </c:pt>
                <c:pt idx="1">
                  <c:v>0</c:v>
                </c:pt>
                <c:pt idx="2">
                  <c:v>0</c:v>
                </c:pt>
              </c:numCache>
            </c:numRef>
          </c:val>
          <c:extLst>
            <c:ext xmlns:c16="http://schemas.microsoft.com/office/drawing/2014/chart" uri="{C3380CC4-5D6E-409C-BE32-E72D297353CC}">
              <c16:uniqueId val="{00000003-B389-430D-AC69-BB1BE06F9576}"/>
            </c:ext>
          </c:extLst>
        </c:ser>
        <c:dLbls>
          <c:showLegendKey val="0"/>
          <c:showVal val="0"/>
          <c:showCatName val="0"/>
          <c:showSerName val="0"/>
          <c:showPercent val="0"/>
          <c:showBubbleSize val="0"/>
        </c:dLbls>
        <c:gapWidth val="150"/>
        <c:overlap val="100"/>
        <c:axId val="994442064"/>
        <c:axId val="994442896"/>
      </c:barChart>
      <c:catAx>
        <c:axId val="9944420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Barlow Semi Condensed" panose="00000506000000000000" pitchFamily="2" charset="0"/>
                <a:ea typeface="+mn-ea"/>
                <a:cs typeface="+mn-cs"/>
              </a:defRPr>
            </a:pPr>
            <a:endParaRPr lang="en-US"/>
          </a:p>
        </c:txPr>
        <c:crossAx val="994442896"/>
        <c:crosses val="autoZero"/>
        <c:auto val="1"/>
        <c:lblAlgn val="ctr"/>
        <c:lblOffset val="100"/>
        <c:noMultiLvlLbl val="0"/>
      </c:catAx>
      <c:valAx>
        <c:axId val="99444289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Barlow Semi Condensed" panose="00000506000000000000" pitchFamily="2" charset="0"/>
                <a:ea typeface="+mn-ea"/>
                <a:cs typeface="+mn-cs"/>
              </a:defRPr>
            </a:pPr>
            <a:endParaRPr lang="en-US"/>
          </a:p>
        </c:txPr>
        <c:crossAx val="9944420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Barlow Semi Condensed" panose="00000506000000000000" pitchFamily="2" charset="0"/>
              <a:ea typeface="+mn-ea"/>
              <a:cs typeface="+mn-cs"/>
            </a:defRPr>
          </a:pPr>
          <a:endParaRPr lang="en-US"/>
        </a:p>
      </c:txPr>
    </c:legend>
    <c:plotVisOnly val="1"/>
    <c:dispBlanksAs val="gap"/>
    <c:showDLblsOverMax val="0"/>
  </c:chart>
  <c:spPr>
    <a:solidFill>
      <a:schemeClr val="bg1">
        <a:alpha val="48348"/>
      </a:schemeClr>
    </a:solidFill>
    <a:ln>
      <a:noFill/>
    </a:ln>
    <a:effectLst/>
  </c:spPr>
  <c:txPr>
    <a:bodyPr/>
    <a:lstStyle/>
    <a:p>
      <a:pPr>
        <a:defRPr>
          <a:latin typeface="Barlow Semi Condensed" panose="00000506000000000000" pitchFamily="2"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Notes:</a:t>
            </a:r>
          </a:p>
          <a:p>
            <a:endParaRPr lang="en-US" dirty="0"/>
          </a:p>
          <a:p>
            <a:r>
              <a:rPr lang="en-US" dirty="0"/>
              <a:t>Longitudinal Study</a:t>
            </a:r>
          </a:p>
          <a:p>
            <a:pPr marL="171450" indent="-171450">
              <a:buFont typeface="Arial" panose="020B0604020202020204" pitchFamily="34" charset="0"/>
              <a:buChar char="•"/>
            </a:pPr>
            <a:r>
              <a:rPr lang="en-US" baseline="0" dirty="0"/>
              <a:t>Intercultural Competence</a:t>
            </a:r>
          </a:p>
          <a:p>
            <a:pPr marL="628650" lvl="1" indent="-171450">
              <a:buFont typeface="Arial" panose="020B0604020202020204" pitchFamily="34" charset="0"/>
              <a:buChar char="•"/>
            </a:pPr>
            <a:r>
              <a:rPr lang="en-US" baseline="0" dirty="0"/>
              <a:t>Reflecting on Individual Lived Experiences—</a:t>
            </a:r>
            <a:r>
              <a:rPr lang="en-US" i="1" baseline="0" dirty="0"/>
              <a:t>Building Understanding in rubric</a:t>
            </a:r>
          </a:p>
          <a:p>
            <a:pPr marL="1085850" lvl="2" indent="-171450">
              <a:buFont typeface="Arial" panose="020B0604020202020204" pitchFamily="34" charset="0"/>
              <a:buChar char="•"/>
            </a:pPr>
            <a:r>
              <a:rPr lang="en-US" i="0" baseline="0" dirty="0"/>
              <a:t>Average closer to agree</a:t>
            </a:r>
          </a:p>
          <a:p>
            <a:pPr marL="1085850" lvl="2" indent="-171450">
              <a:buFont typeface="Arial" panose="020B0604020202020204" pitchFamily="34" charset="0"/>
              <a:buChar char="•"/>
            </a:pPr>
            <a:r>
              <a:rPr lang="en-US" i="0" baseline="0" dirty="0"/>
              <a:t>Being “present” rather than reflecting</a:t>
            </a:r>
          </a:p>
          <a:p>
            <a:pPr marL="1085850" lvl="2" indent="-171450">
              <a:buFont typeface="Arial" panose="020B0604020202020204" pitchFamily="34" charset="0"/>
              <a:buChar char="•"/>
            </a:pPr>
            <a:r>
              <a:rPr lang="en-US" i="0" baseline="0" dirty="0"/>
              <a:t>Total lack of reflection</a:t>
            </a:r>
          </a:p>
          <a:p>
            <a:pPr marL="1085850" lvl="2" indent="-171450">
              <a:buFont typeface="Arial" panose="020B0604020202020204" pitchFamily="34" charset="0"/>
              <a:buChar char="•"/>
            </a:pPr>
            <a:r>
              <a:rPr lang="en-US" i="0" baseline="0" dirty="0"/>
              <a:t>Inability to identify “lived experiences”</a:t>
            </a:r>
          </a:p>
          <a:p>
            <a:pPr marL="1085850" lvl="2" indent="-171450">
              <a:buFont typeface="Arial" panose="020B0604020202020204" pitchFamily="34" charset="0"/>
              <a:buChar char="•"/>
            </a:pPr>
            <a:r>
              <a:rPr lang="en-US" i="0" baseline="0" dirty="0"/>
              <a:t>A common theme identified was respondents’ general orientation of looking towards the future, rather than examining the past. Another theme identified was the lack of experience with reflection. Those who aligned with this theme stated that they either had not reflected on their life or that they felt their life was not eventful to a degree that requires reflection. </a:t>
            </a:r>
          </a:p>
          <a:p>
            <a:pPr marL="628650" lvl="1" indent="-171450">
              <a:buFont typeface="Arial" panose="020B0604020202020204" pitchFamily="34" charset="0"/>
              <a:buChar char="•"/>
            </a:pPr>
            <a:r>
              <a:rPr lang="en-US" i="0" baseline="0" dirty="0"/>
              <a:t>Acting to Create Inclusive OHIO Community—</a:t>
            </a:r>
            <a:r>
              <a:rPr lang="en-US" i="1" baseline="0" dirty="0"/>
              <a:t>Building Understanding in rubric</a:t>
            </a:r>
          </a:p>
          <a:p>
            <a:pPr marL="1085850" lvl="2" indent="-171450">
              <a:buFont typeface="Arial" panose="020B0604020202020204" pitchFamily="34" charset="0"/>
              <a:buChar char="•"/>
            </a:pPr>
            <a:r>
              <a:rPr lang="en-US" i="0" baseline="0" dirty="0"/>
              <a:t>Average between agree and somewhat agree</a:t>
            </a:r>
          </a:p>
          <a:p>
            <a:pPr marL="1085850" lvl="2" indent="-171450">
              <a:buFont typeface="Arial" panose="020B0604020202020204" pitchFamily="34" charset="0"/>
              <a:buChar char="•"/>
            </a:pPr>
            <a:r>
              <a:rPr lang="en-US" i="0" baseline="0" dirty="0"/>
              <a:t>Not feeling connected to OHIO “community”</a:t>
            </a:r>
          </a:p>
          <a:p>
            <a:pPr marL="1085850" lvl="2" indent="-171450">
              <a:buFont typeface="Arial" panose="020B0604020202020204" pitchFamily="34" charset="0"/>
              <a:buChar char="•"/>
            </a:pPr>
            <a:r>
              <a:rPr lang="en-US" i="0" baseline="0" dirty="0"/>
              <a:t>Identified potential inclusive behaviors</a:t>
            </a:r>
          </a:p>
          <a:p>
            <a:pPr marL="1085850" lvl="2" indent="-171450">
              <a:buFont typeface="Arial" panose="020B0604020202020204" pitchFamily="34" charset="0"/>
              <a:buChar char="•"/>
            </a:pPr>
            <a:r>
              <a:rPr lang="en-US" b="1" i="1" baseline="0" dirty="0"/>
              <a:t>Additional note from focus groups about students seeing this as it doesn’t exist though they think it does</a:t>
            </a:r>
          </a:p>
          <a:p>
            <a:pPr marL="628650" lvl="1" indent="-171450">
              <a:buFont typeface="Arial" panose="020B0604020202020204" pitchFamily="34" charset="0"/>
              <a:buChar char="•"/>
            </a:pPr>
            <a:r>
              <a:rPr lang="en-US" i="0" baseline="0" dirty="0"/>
              <a:t>Addressing Barriers to Inclusive OHIO Community—</a:t>
            </a:r>
            <a:r>
              <a:rPr lang="en-US" i="1" baseline="0" dirty="0"/>
              <a:t>Missing in rubric</a:t>
            </a:r>
          </a:p>
          <a:p>
            <a:pPr marL="1085850" lvl="2" indent="-171450">
              <a:buFont typeface="Arial" panose="020B0604020202020204" pitchFamily="34" charset="0"/>
              <a:buChar char="•"/>
            </a:pPr>
            <a:r>
              <a:rPr lang="en-US" i="0" baseline="0" dirty="0"/>
              <a:t>Neither or Somewhat agree</a:t>
            </a:r>
          </a:p>
          <a:p>
            <a:pPr marL="1085850" lvl="2" indent="-171450">
              <a:buFont typeface="Arial" panose="020B0604020202020204" pitchFamily="34" charset="0"/>
              <a:buChar char="•"/>
            </a:pPr>
            <a:r>
              <a:rPr lang="en-US" i="0" baseline="0" dirty="0"/>
              <a:t>Same “community” experience issues </a:t>
            </a:r>
          </a:p>
          <a:p>
            <a:pPr marL="1085850" lvl="2" indent="-171450">
              <a:buFont typeface="Arial" panose="020B0604020202020204" pitchFamily="34" charset="0"/>
              <a:buChar char="•"/>
            </a:pPr>
            <a:r>
              <a:rPr lang="en-US" i="0" baseline="0" dirty="0"/>
              <a:t>“Barriers” unknown</a:t>
            </a:r>
          </a:p>
          <a:p>
            <a:pPr marL="1085850" lvl="2" indent="-171450">
              <a:buFont typeface="Arial" panose="020B0604020202020204" pitchFamily="34" charset="0"/>
              <a:buChar char="•"/>
            </a:pPr>
            <a:r>
              <a:rPr lang="en-US" i="0" baseline="0" dirty="0"/>
              <a:t>No connection to inclusion</a:t>
            </a:r>
          </a:p>
          <a:p>
            <a:pPr marL="228600" lvl="2" indent="-171450">
              <a:buFont typeface="Arial" panose="020B0604020202020204" pitchFamily="34" charset="0"/>
              <a:buChar char="•"/>
            </a:pPr>
            <a:r>
              <a:rPr lang="en-US" sz="1200" dirty="0">
                <a:latin typeface="Barlow Semi Condensed" pitchFamily="2" charset="77"/>
              </a:rPr>
              <a:t>Majority of respondents articulated at least one way in which their lived experience through the COVID pandemic impacted their college experience</a:t>
            </a:r>
          </a:p>
          <a:p>
            <a:pPr marL="228600" lvl="2" indent="-171450">
              <a:buFont typeface="Arial" panose="020B0604020202020204" pitchFamily="34" charset="0"/>
              <a:buChar char="•"/>
            </a:pPr>
            <a:r>
              <a:rPr lang="en-US" sz="1200" dirty="0">
                <a:latin typeface="Barlow Semi Condensed" pitchFamily="2" charset="77"/>
              </a:rPr>
              <a:t>Majority of respondents stated they believed other students’ college experiences were impacted by the COVID pandemic in the same way as their own  </a:t>
            </a:r>
          </a:p>
          <a:p>
            <a:pPr marL="0" lvl="0" indent="-285750">
              <a:buFont typeface="Arial" panose="020B0604020202020204" pitchFamily="34" charset="0"/>
              <a:buChar char="•"/>
            </a:pPr>
            <a:r>
              <a:rPr lang="en-US" sz="1000" dirty="0">
                <a:latin typeface="Barlow Semi Condensed" pitchFamily="2" charset="77"/>
              </a:rPr>
              <a:t>Additional Impacting Data Points</a:t>
            </a:r>
          </a:p>
          <a:p>
            <a:pPr marL="342900" lvl="1" indent="-171450">
              <a:buFont typeface="Arial" panose="020B0604020202020204" pitchFamily="34" charset="0"/>
              <a:buChar char="•"/>
            </a:pPr>
            <a:r>
              <a:rPr lang="en-US" sz="1000" dirty="0">
                <a:latin typeface="Barlow Semi Condensed" pitchFamily="2" charset="77"/>
              </a:rPr>
              <a:t>Conflict avoidance identified as main strategy </a:t>
            </a:r>
          </a:p>
          <a:p>
            <a:pPr marL="342900" lvl="1" indent="-171450">
              <a:buFont typeface="Arial" panose="020B0604020202020204" pitchFamily="34" charset="0"/>
              <a:buChar char="•"/>
            </a:pPr>
            <a:r>
              <a:rPr lang="en-US" sz="1000" dirty="0">
                <a:latin typeface="Barlow Semi Condensed" pitchFamily="2" charset="77"/>
              </a:rPr>
              <a:t>Invite differing opinions, perspectives as long as done with respect and listening to understand</a:t>
            </a:r>
          </a:p>
          <a:p>
            <a:pPr marL="342900" lvl="1" indent="-171450">
              <a:buFont typeface="Arial" panose="020B0604020202020204" pitchFamily="34" charset="0"/>
              <a:buChar char="•"/>
            </a:pPr>
            <a:r>
              <a:rPr lang="en-US" sz="1000" dirty="0">
                <a:latin typeface="Barlow Semi Condensed" pitchFamily="2" charset="77"/>
              </a:rPr>
              <a:t>Struggled to apply context of relationships outside of romantic context </a:t>
            </a:r>
          </a:p>
          <a:p>
            <a:pPr marL="34290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a:latin typeface="Barlow Semi Condensed" pitchFamily="2" charset="77"/>
              </a:rPr>
              <a:t>Lack of reflection on meaningful life experiences and inability to discern impact on motivations</a:t>
            </a:r>
          </a:p>
          <a:p>
            <a:pPr marL="171450" indent="-171450">
              <a:buFont typeface="Arial" panose="020B0604020202020204" pitchFamily="34" charset="0"/>
              <a:buChar char="•"/>
            </a:pPr>
            <a:endParaRPr lang="en-US" sz="1000" dirty="0">
              <a:latin typeface="Barlow Semi Condensed" pitchFamily="2" charset="77"/>
            </a:endParaRPr>
          </a:p>
          <a:p>
            <a:pPr marL="171450" indent="-171450">
              <a:buFont typeface="Arial" panose="020B0604020202020204" pitchFamily="34" charset="0"/>
              <a:buChar char="•"/>
            </a:pPr>
            <a:r>
              <a:rPr lang="en-US" sz="1000" dirty="0">
                <a:latin typeface="Barlow Semi Condensed" pitchFamily="2" charset="77"/>
              </a:rPr>
              <a:t>Sense of Belonging</a:t>
            </a:r>
          </a:p>
          <a:p>
            <a:pPr marL="341313" lvl="1" indent="-171450">
              <a:buFont typeface="Arial" panose="020B0604020202020204" pitchFamily="34" charset="0"/>
              <a:buChar char="•"/>
            </a:pPr>
            <a:r>
              <a:rPr lang="en-US" sz="1000" dirty="0">
                <a:latin typeface="Barlow Semi Condensed" pitchFamily="2" charset="77"/>
              </a:rPr>
              <a:t>Both semesters, first year students were statistically more likely to select agree or strongly agree on all measures</a:t>
            </a:r>
          </a:p>
          <a:p>
            <a:pPr marL="341313" lvl="1" indent="-171450">
              <a:buFont typeface="Arial" panose="020B0604020202020204" pitchFamily="34" charset="0"/>
              <a:buChar char="•"/>
            </a:pPr>
            <a:r>
              <a:rPr lang="en-US" sz="1000" dirty="0">
                <a:latin typeface="Barlow Semi Condensed" pitchFamily="2" charset="77"/>
              </a:rPr>
              <a:t>Fall semester, respondents who joined a student organization were statistically more likely to feel a sense of belonging on majority of measures</a:t>
            </a:r>
          </a:p>
          <a:p>
            <a:pPr marL="0" lvl="0" indent="-282575">
              <a:buFont typeface="Arial" panose="020B0604020202020204" pitchFamily="34" charset="0"/>
              <a:buChar char="•"/>
            </a:pPr>
            <a:r>
              <a:rPr lang="en-US" sz="1200" dirty="0">
                <a:latin typeface="Barlow Semi Condensed" pitchFamily="2" charset="77"/>
              </a:rPr>
              <a:t>Implementation of Strategies</a:t>
            </a:r>
          </a:p>
          <a:p>
            <a:pPr marL="457200" lvl="1" indent="-282575">
              <a:buFont typeface="Arial" panose="020B0604020202020204" pitchFamily="34" charset="0"/>
              <a:buChar char="•"/>
            </a:pPr>
            <a:r>
              <a:rPr lang="en-US" sz="1200" dirty="0">
                <a:latin typeface="Barlow Semi Condensed" pitchFamily="2" charset="77"/>
              </a:rPr>
              <a:t>Too many outcomes in B2B discussions</a:t>
            </a:r>
          </a:p>
          <a:p>
            <a:pPr marL="457200" lvl="1" indent="-282575">
              <a:buFont typeface="Arial" panose="020B0604020202020204" pitchFamily="34" charset="0"/>
              <a:buChar char="•"/>
            </a:pPr>
            <a:r>
              <a:rPr lang="en-US" sz="1200" dirty="0">
                <a:latin typeface="Barlow Semi Condensed" pitchFamily="2" charset="77"/>
              </a:rPr>
              <a:t>Summary documentation by RAs </a:t>
            </a:r>
          </a:p>
          <a:p>
            <a:pPr marL="457200" lvl="1" indent="-282575">
              <a:buFont typeface="Arial" panose="020B0604020202020204" pitchFamily="34" charset="0"/>
              <a:buChar char="•"/>
            </a:pPr>
            <a:r>
              <a:rPr lang="en-US" sz="1200" dirty="0">
                <a:latin typeface="Barlow Semi Condensed" pitchFamily="2" charset="77"/>
              </a:rPr>
              <a:t>Facilitation guide review</a:t>
            </a:r>
          </a:p>
          <a:p>
            <a:pPr marL="457200" lvl="1" indent="-282575">
              <a:buFont typeface="Arial" panose="020B0604020202020204" pitchFamily="34" charset="0"/>
              <a:buChar char="•"/>
            </a:pPr>
            <a:r>
              <a:rPr lang="en-US" sz="1200" dirty="0">
                <a:latin typeface="Barlow Semi Condensed" pitchFamily="2" charset="77"/>
              </a:rPr>
              <a:t>Student staff shy away from difficult conversations</a:t>
            </a:r>
          </a:p>
          <a:p>
            <a:pPr marL="228600" lvl="2" indent="-171450">
              <a:buFont typeface="Arial" panose="020B0604020202020204" pitchFamily="34" charset="0"/>
              <a:buChar char="•"/>
            </a:pPr>
            <a:endParaRPr lang="en-US" sz="1200" dirty="0">
              <a:latin typeface="Barlow Semi Condensed" pitchFamily="2" charset="77"/>
            </a:endParaRPr>
          </a:p>
        </p:txBody>
      </p:sp>
      <p:sp>
        <p:nvSpPr>
          <p:cNvPr id="4" name="Slide Number Placeholder 3"/>
          <p:cNvSpPr>
            <a:spLocks noGrp="1"/>
          </p:cNvSpPr>
          <p:nvPr>
            <p:ph type="sldNum" sz="quarter" idx="5"/>
          </p:nvPr>
        </p:nvSpPr>
        <p:spPr/>
        <p:txBody>
          <a:bodyPr/>
          <a:lstStyle/>
          <a:p>
            <a:fld id="{EFEFEE48-F5F2-534F-9D74-FD606F60B87A}" type="slidenum">
              <a:rPr lang="en-US" smtClean="0"/>
              <a:t>1</a:t>
            </a:fld>
            <a:endParaRPr lang="en-US"/>
          </a:p>
        </p:txBody>
      </p:sp>
    </p:spTree>
    <p:extLst>
      <p:ext uri="{BB962C8B-B14F-4D97-AF65-F5344CB8AC3E}">
        <p14:creationId xmlns:p14="http://schemas.microsoft.com/office/powerpoint/2010/main" val="2692483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7" y="2057400"/>
            <a:ext cx="3932238" cy="3811588"/>
          </a:xfrm>
          <a:prstGeom prst="rect">
            <a:avLst/>
          </a:prstGeom>
        </p:spPr>
        <p:txBody>
          <a:bodyPr/>
          <a:lstStyle/>
          <a:p>
            <a:pPr marL="0" indent="0">
              <a:buSzTx/>
              <a:buFontTx/>
              <a:buNone/>
              <a:defRPr sz="16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5"/>
            <a:ext cx="6172201" cy="4873625"/>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Picture 48">
            <a:extLst>
              <a:ext uri="{FF2B5EF4-FFF2-40B4-BE49-F238E27FC236}">
                <a16:creationId xmlns:a16="http://schemas.microsoft.com/office/drawing/2014/main" id="{0BA91796-F71A-4C0E-9847-76F84460D95E}"/>
              </a:ext>
            </a:extLst>
          </p:cNvPr>
          <p:cNvPicPr>
            <a:picLocks noChangeAspect="1"/>
          </p:cNvPicPr>
          <p:nvPr/>
        </p:nvPicPr>
        <p:blipFill>
          <a:blip r:embed="rId3"/>
          <a:srcRect/>
          <a:stretch/>
        </p:blipFill>
        <p:spPr>
          <a:xfrm>
            <a:off x="6350" y="0"/>
            <a:ext cx="12179300" cy="6858000"/>
          </a:xfrm>
          <a:prstGeom prst="rect">
            <a:avLst/>
          </a:prstGeom>
        </p:spPr>
      </p:pic>
      <p:sp>
        <p:nvSpPr>
          <p:cNvPr id="21" name="TextBox 20">
            <a:extLst>
              <a:ext uri="{FF2B5EF4-FFF2-40B4-BE49-F238E27FC236}">
                <a16:creationId xmlns:a16="http://schemas.microsoft.com/office/drawing/2014/main" id="{DB044FCF-3206-1E47-9049-B538F419A7BA}"/>
              </a:ext>
            </a:extLst>
          </p:cNvPr>
          <p:cNvSpPr txBox="1"/>
          <p:nvPr/>
        </p:nvSpPr>
        <p:spPr>
          <a:xfrm>
            <a:off x="641820" y="4454173"/>
            <a:ext cx="2409634" cy="307777"/>
          </a:xfrm>
          <a:prstGeom prst="rect">
            <a:avLst/>
          </a:prstGeom>
          <a:noFill/>
        </p:spPr>
        <p:txBody>
          <a:bodyPr wrap="none" rtlCol="0">
            <a:spAutoFit/>
          </a:bodyPr>
          <a:lstStyle/>
          <a:p>
            <a:r>
              <a:rPr lang="en-US" sz="1400" b="1" dirty="0">
                <a:latin typeface="Barlow Semi Condensed" pitchFamily="2" charset="77"/>
              </a:rPr>
              <a:t>ASSESSMENT STRATEGIES</a:t>
            </a:r>
          </a:p>
        </p:txBody>
      </p:sp>
      <p:sp>
        <p:nvSpPr>
          <p:cNvPr id="37" name="TextBox 36">
            <a:extLst>
              <a:ext uri="{FF2B5EF4-FFF2-40B4-BE49-F238E27FC236}">
                <a16:creationId xmlns:a16="http://schemas.microsoft.com/office/drawing/2014/main" id="{1A734256-4EA0-C347-94DE-0171EB259FC4}"/>
              </a:ext>
            </a:extLst>
          </p:cNvPr>
          <p:cNvSpPr txBox="1"/>
          <p:nvPr/>
        </p:nvSpPr>
        <p:spPr>
          <a:xfrm>
            <a:off x="6543602" y="4186633"/>
            <a:ext cx="2774331" cy="400110"/>
          </a:xfrm>
          <a:prstGeom prst="rect">
            <a:avLst/>
          </a:prstGeom>
          <a:noFill/>
        </p:spPr>
        <p:txBody>
          <a:bodyPr wrap="square" rtlCol="0">
            <a:spAutoFit/>
          </a:bodyPr>
          <a:lstStyle/>
          <a:p>
            <a:endParaRPr lang="en-US" sz="1000" dirty="0">
              <a:latin typeface="Barlow Semi Condensed" pitchFamily="2" charset="77"/>
            </a:endParaRPr>
          </a:p>
          <a:p>
            <a:pPr marL="341313" lvl="1" indent="-171450">
              <a:buFont typeface="Arial" panose="020B0604020202020204" pitchFamily="34" charset="0"/>
              <a:buChar char="•"/>
            </a:pPr>
            <a:endParaRPr lang="en-US" sz="1000" dirty="0">
              <a:latin typeface="Barlow Semi Condensed" pitchFamily="2" charset="77"/>
            </a:endParaRPr>
          </a:p>
        </p:txBody>
      </p:sp>
      <p:grpSp>
        <p:nvGrpSpPr>
          <p:cNvPr id="2" name="Group 1"/>
          <p:cNvGrpSpPr/>
          <p:nvPr/>
        </p:nvGrpSpPr>
        <p:grpSpPr>
          <a:xfrm>
            <a:off x="322282" y="3177703"/>
            <a:ext cx="2929902" cy="1047332"/>
            <a:chOff x="9323820" y="5724966"/>
            <a:chExt cx="2929902" cy="1047332"/>
          </a:xfrm>
        </p:grpSpPr>
        <p:grpSp>
          <p:nvGrpSpPr>
            <p:cNvPr id="17" name="Group 16">
              <a:extLst>
                <a:ext uri="{FF2B5EF4-FFF2-40B4-BE49-F238E27FC236}">
                  <a16:creationId xmlns:a16="http://schemas.microsoft.com/office/drawing/2014/main" id="{DA56C153-50FA-4246-A83D-7B07FB089774}"/>
                </a:ext>
              </a:extLst>
            </p:cNvPr>
            <p:cNvGrpSpPr/>
            <p:nvPr/>
          </p:nvGrpSpPr>
          <p:grpSpPr>
            <a:xfrm>
              <a:off x="9323820" y="5724966"/>
              <a:ext cx="2929902" cy="530075"/>
              <a:chOff x="1156889" y="1076212"/>
              <a:chExt cx="2929902" cy="481885"/>
            </a:xfrm>
          </p:grpSpPr>
          <p:sp>
            <p:nvSpPr>
              <p:cNvPr id="18" name="TextBox 17">
                <a:extLst>
                  <a:ext uri="{FF2B5EF4-FFF2-40B4-BE49-F238E27FC236}">
                    <a16:creationId xmlns:a16="http://schemas.microsoft.com/office/drawing/2014/main" id="{7167D8EF-E9E4-2E4A-A903-3F606A4D85EF}"/>
                  </a:ext>
                </a:extLst>
              </p:cNvPr>
              <p:cNvSpPr txBox="1"/>
              <p:nvPr/>
            </p:nvSpPr>
            <p:spPr>
              <a:xfrm>
                <a:off x="1459149" y="1082444"/>
                <a:ext cx="2627642" cy="475653"/>
              </a:xfrm>
              <a:prstGeom prst="rect">
                <a:avLst/>
              </a:prstGeom>
              <a:noFill/>
            </p:spPr>
            <p:txBody>
              <a:bodyPr wrap="none" rtlCol="0">
                <a:spAutoFit/>
              </a:bodyPr>
              <a:lstStyle/>
              <a:p>
                <a:r>
                  <a:rPr lang="en-US" sz="1400" b="1" dirty="0">
                    <a:latin typeface="Barlow Semi Condensed" pitchFamily="2" charset="77"/>
                  </a:rPr>
                  <a:t>BOBCAT LIVING EXPERIENCE</a:t>
                </a:r>
              </a:p>
              <a:p>
                <a:r>
                  <a:rPr lang="en-US" sz="1400" b="1" dirty="0">
                    <a:latin typeface="Barlow Semi Condensed" pitchFamily="2" charset="77"/>
                  </a:rPr>
                  <a:t>STRATEGIES</a:t>
                </a:r>
              </a:p>
            </p:txBody>
          </p:sp>
          <p:pic>
            <p:nvPicPr>
              <p:cNvPr id="19" name="Picture 18">
                <a:extLst>
                  <a:ext uri="{FF2B5EF4-FFF2-40B4-BE49-F238E27FC236}">
                    <a16:creationId xmlns:a16="http://schemas.microsoft.com/office/drawing/2014/main" id="{6F2D475C-EF89-C54A-89E7-9843FB1E355A}"/>
                  </a:ext>
                </a:extLst>
              </p:cNvPr>
              <p:cNvPicPr>
                <a:picLocks noChangeAspect="1"/>
              </p:cNvPicPr>
              <p:nvPr/>
            </p:nvPicPr>
            <p:blipFill>
              <a:blip r:embed="rId4"/>
              <a:srcRect/>
              <a:stretch/>
            </p:blipFill>
            <p:spPr>
              <a:xfrm>
                <a:off x="1156889" y="1076212"/>
                <a:ext cx="302260" cy="302260"/>
              </a:xfrm>
              <a:prstGeom prst="rect">
                <a:avLst/>
              </a:prstGeom>
            </p:spPr>
          </p:pic>
        </p:grpSp>
        <p:sp>
          <p:nvSpPr>
            <p:cNvPr id="42" name="TextBox 41">
              <a:extLst>
                <a:ext uri="{FF2B5EF4-FFF2-40B4-BE49-F238E27FC236}">
                  <a16:creationId xmlns:a16="http://schemas.microsoft.com/office/drawing/2014/main" id="{017E112D-568A-F847-AF52-125C014EF3BD}"/>
                </a:ext>
              </a:extLst>
            </p:cNvPr>
            <p:cNvSpPr txBox="1"/>
            <p:nvPr/>
          </p:nvSpPr>
          <p:spPr>
            <a:xfrm>
              <a:off x="9622431" y="6218300"/>
              <a:ext cx="2552028" cy="553998"/>
            </a:xfrm>
            <a:prstGeom prst="rect">
              <a:avLst/>
            </a:prstGeom>
            <a:noFill/>
          </p:spPr>
          <p:txBody>
            <a:bodyPr wrap="square" rtlCol="0">
              <a:spAutoFit/>
            </a:bodyPr>
            <a:lstStyle/>
            <a:p>
              <a:r>
                <a:rPr lang="en-US" sz="1000" dirty="0">
                  <a:latin typeface="Barlow Semi Condensed" pitchFamily="2" charset="77"/>
                </a:rPr>
                <a:t>• HRL Large Scale Engagements</a:t>
              </a:r>
            </a:p>
            <a:p>
              <a:r>
                <a:rPr lang="en-US" sz="1000" dirty="0">
                  <a:latin typeface="Barlow Semi Condensed" pitchFamily="2" charset="77"/>
                </a:rPr>
                <a:t>• Bobcat 2 Bobcats</a:t>
              </a:r>
            </a:p>
            <a:p>
              <a:r>
                <a:rPr lang="en-US" sz="1000" dirty="0">
                  <a:latin typeface="Barlow Semi Condensed" pitchFamily="2" charset="77"/>
                </a:rPr>
                <a:t>• Passive and Virtual Engagements</a:t>
              </a:r>
            </a:p>
          </p:txBody>
        </p:sp>
      </p:grpSp>
      <p:sp>
        <p:nvSpPr>
          <p:cNvPr id="43" name="TextBox 42">
            <a:extLst>
              <a:ext uri="{FF2B5EF4-FFF2-40B4-BE49-F238E27FC236}">
                <a16:creationId xmlns:a16="http://schemas.microsoft.com/office/drawing/2014/main" id="{4AF151DD-6FA7-EC4F-BC0F-9BBB45F67428}"/>
              </a:ext>
            </a:extLst>
          </p:cNvPr>
          <p:cNvSpPr txBox="1"/>
          <p:nvPr/>
        </p:nvSpPr>
        <p:spPr>
          <a:xfrm>
            <a:off x="4290323" y="4662409"/>
            <a:ext cx="3214629" cy="1631216"/>
          </a:xfrm>
          <a:prstGeom prst="rect">
            <a:avLst/>
          </a:prstGeom>
          <a:noFill/>
        </p:spPr>
        <p:txBody>
          <a:bodyPr wrap="square" rtlCol="0">
            <a:spAutoFit/>
          </a:bodyPr>
          <a:lstStyle/>
          <a:p>
            <a:pPr marL="171450" indent="-171450">
              <a:buFont typeface="Arial" panose="020B0604020202020204" pitchFamily="34" charset="0"/>
              <a:buChar char="•"/>
            </a:pPr>
            <a:r>
              <a:rPr lang="en-US" sz="1000" dirty="0">
                <a:latin typeface="Barlow Semi Condensed" pitchFamily="2" charset="77"/>
              </a:rPr>
              <a:t>Difficulty for students to connect with learning outcome language</a:t>
            </a:r>
          </a:p>
          <a:p>
            <a:pPr marL="171450" indent="-171450">
              <a:buFont typeface="Arial" panose="020B0604020202020204" pitchFamily="34" charset="0"/>
              <a:buChar char="•"/>
            </a:pPr>
            <a:r>
              <a:rPr lang="en-US" sz="1000" dirty="0">
                <a:latin typeface="Barlow Semi Condensed" pitchFamily="2" charset="77"/>
              </a:rPr>
              <a:t>Struggle with inclusionary practices and addressing barriers</a:t>
            </a:r>
          </a:p>
          <a:p>
            <a:pPr marL="346075" lvl="1" indent="-171450">
              <a:buFont typeface="Arial" panose="020B0604020202020204" pitchFamily="34" charset="0"/>
              <a:buChar char="•"/>
            </a:pPr>
            <a:r>
              <a:rPr lang="en-US" sz="1000" dirty="0">
                <a:latin typeface="Barlow Semi Condensed" pitchFamily="2" charset="77"/>
              </a:rPr>
              <a:t>Impacts of COVID</a:t>
            </a:r>
          </a:p>
          <a:p>
            <a:pPr marL="346075" lvl="1" indent="-171450">
              <a:buFont typeface="Arial" panose="020B0604020202020204" pitchFamily="34" charset="0"/>
              <a:buChar char="•"/>
            </a:pPr>
            <a:r>
              <a:rPr lang="en-US" sz="1000" dirty="0">
                <a:latin typeface="Barlow Semi Condensed" pitchFamily="2" charset="77"/>
              </a:rPr>
              <a:t>Implementation of Strategies</a:t>
            </a:r>
          </a:p>
          <a:p>
            <a:pPr marL="171450" indent="-171450">
              <a:buFont typeface="Arial" panose="020B0604020202020204" pitchFamily="34" charset="0"/>
              <a:buChar char="•"/>
            </a:pPr>
            <a:r>
              <a:rPr lang="en-US" sz="1000" dirty="0">
                <a:latin typeface="Barlow Semi Condensed" pitchFamily="2" charset="77"/>
              </a:rPr>
              <a:t>Struggle to make connection between lived experiences and the impact they make</a:t>
            </a:r>
          </a:p>
          <a:p>
            <a:pPr marL="171450" indent="-171450">
              <a:buFont typeface="Arial" panose="020B0604020202020204" pitchFamily="34" charset="0"/>
              <a:buChar char="•"/>
            </a:pPr>
            <a:r>
              <a:rPr lang="en-US" sz="1000" dirty="0">
                <a:latin typeface="Barlow Semi Condensed" pitchFamily="2" charset="77"/>
              </a:rPr>
              <a:t>Students believe they have a better understanding of concepts than they can demonstrate</a:t>
            </a:r>
          </a:p>
        </p:txBody>
      </p:sp>
      <p:grpSp>
        <p:nvGrpSpPr>
          <p:cNvPr id="44" name="Group 43">
            <a:extLst>
              <a:ext uri="{FF2B5EF4-FFF2-40B4-BE49-F238E27FC236}">
                <a16:creationId xmlns:a16="http://schemas.microsoft.com/office/drawing/2014/main" id="{9BC66B63-3642-EF4D-B328-37C85C814C56}"/>
              </a:ext>
            </a:extLst>
          </p:cNvPr>
          <p:cNvGrpSpPr/>
          <p:nvPr/>
        </p:nvGrpSpPr>
        <p:grpSpPr>
          <a:xfrm>
            <a:off x="3957789" y="4411265"/>
            <a:ext cx="2291392" cy="332487"/>
            <a:chOff x="1156889" y="1076212"/>
            <a:chExt cx="2291392" cy="302260"/>
          </a:xfrm>
        </p:grpSpPr>
        <p:sp>
          <p:nvSpPr>
            <p:cNvPr id="45" name="TextBox 44">
              <a:extLst>
                <a:ext uri="{FF2B5EF4-FFF2-40B4-BE49-F238E27FC236}">
                  <a16:creationId xmlns:a16="http://schemas.microsoft.com/office/drawing/2014/main" id="{B7637612-E1E3-BD41-9EFE-4615664B0C58}"/>
                </a:ext>
              </a:extLst>
            </p:cNvPr>
            <p:cNvSpPr txBox="1"/>
            <p:nvPr/>
          </p:nvSpPr>
          <p:spPr>
            <a:xfrm>
              <a:off x="1459148" y="1082444"/>
              <a:ext cx="1989133" cy="279796"/>
            </a:xfrm>
            <a:prstGeom prst="rect">
              <a:avLst/>
            </a:prstGeom>
            <a:noFill/>
          </p:spPr>
          <p:txBody>
            <a:bodyPr wrap="square" rtlCol="0">
              <a:spAutoFit/>
            </a:bodyPr>
            <a:lstStyle/>
            <a:p>
              <a:r>
                <a:rPr lang="en-US" sz="1400" b="1" dirty="0">
                  <a:latin typeface="Barlow Semi Condensed" pitchFamily="2" charset="77"/>
                </a:rPr>
                <a:t>LEARNING IMPLICATIONS</a:t>
              </a:r>
            </a:p>
          </p:txBody>
        </p:sp>
        <p:pic>
          <p:nvPicPr>
            <p:cNvPr id="46" name="Picture 45">
              <a:extLst>
                <a:ext uri="{FF2B5EF4-FFF2-40B4-BE49-F238E27FC236}">
                  <a16:creationId xmlns:a16="http://schemas.microsoft.com/office/drawing/2014/main" id="{288FD779-ED83-0E49-800D-7B8D73CCFDA3}"/>
                </a:ext>
              </a:extLst>
            </p:cNvPr>
            <p:cNvPicPr>
              <a:picLocks noChangeAspect="1"/>
            </p:cNvPicPr>
            <p:nvPr/>
          </p:nvPicPr>
          <p:blipFill>
            <a:blip r:embed="rId4"/>
            <a:srcRect/>
            <a:stretch/>
          </p:blipFill>
          <p:spPr>
            <a:xfrm>
              <a:off x="1156889" y="1076212"/>
              <a:ext cx="302260" cy="302260"/>
            </a:xfrm>
            <a:prstGeom prst="rect">
              <a:avLst/>
            </a:prstGeom>
          </p:spPr>
        </p:pic>
      </p:grpSp>
      <p:sp>
        <p:nvSpPr>
          <p:cNvPr id="52" name="TextBox 51">
            <a:extLst>
              <a:ext uri="{FF2B5EF4-FFF2-40B4-BE49-F238E27FC236}">
                <a16:creationId xmlns:a16="http://schemas.microsoft.com/office/drawing/2014/main" id="{6F6D8D29-55D6-E54A-86F5-4252309C08AA}"/>
              </a:ext>
            </a:extLst>
          </p:cNvPr>
          <p:cNvSpPr txBox="1"/>
          <p:nvPr/>
        </p:nvSpPr>
        <p:spPr>
          <a:xfrm>
            <a:off x="645247" y="1223281"/>
            <a:ext cx="2848612" cy="861774"/>
          </a:xfrm>
          <a:prstGeom prst="rect">
            <a:avLst/>
          </a:prstGeom>
          <a:noFill/>
        </p:spPr>
        <p:txBody>
          <a:bodyPr wrap="square" rtlCol="0">
            <a:spAutoFit/>
          </a:bodyPr>
          <a:lstStyle/>
          <a:p>
            <a:r>
              <a:rPr lang="en-US" sz="1400" b="1" dirty="0">
                <a:latin typeface="Barlow Semi Condensed" pitchFamily="2" charset="77"/>
              </a:rPr>
              <a:t>INTERCULTURAL COMPETENCE:</a:t>
            </a:r>
            <a:br>
              <a:rPr lang="en-US" sz="1400" b="1" dirty="0">
                <a:latin typeface="Barlow Semi Condensed" pitchFamily="2" charset="77"/>
              </a:rPr>
            </a:br>
            <a:r>
              <a:rPr lang="en-US" sz="1200" dirty="0">
                <a:latin typeface="Barlow Semi Condensed" pitchFamily="2" charset="77"/>
              </a:rPr>
              <a:t>Residents will be able to cultivate and uphold communities that are inclusive of all lived experiences. </a:t>
            </a: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7947" y="3109919"/>
            <a:ext cx="1725678" cy="1676233"/>
          </a:xfrm>
          <a:prstGeom prst="rect">
            <a:avLst/>
          </a:prstGeom>
        </p:spPr>
      </p:pic>
      <p:pic>
        <p:nvPicPr>
          <p:cNvPr id="70" name="Picture 69">
            <a:extLst>
              <a:ext uri="{FF2B5EF4-FFF2-40B4-BE49-F238E27FC236}">
                <a16:creationId xmlns:a16="http://schemas.microsoft.com/office/drawing/2014/main" id="{5AE4F003-40E1-1941-B040-B4DBAE1C3E28}"/>
              </a:ext>
            </a:extLst>
          </p:cNvPr>
          <p:cNvPicPr>
            <a:picLocks noChangeAspect="1"/>
          </p:cNvPicPr>
          <p:nvPr/>
        </p:nvPicPr>
        <p:blipFill>
          <a:blip r:embed="rId6"/>
          <a:srcRect/>
          <a:stretch/>
        </p:blipFill>
        <p:spPr>
          <a:xfrm>
            <a:off x="339560" y="4430972"/>
            <a:ext cx="302260" cy="302260"/>
          </a:xfrm>
          <a:prstGeom prst="rect">
            <a:avLst/>
          </a:prstGeom>
        </p:spPr>
      </p:pic>
      <p:pic>
        <p:nvPicPr>
          <p:cNvPr id="38" name="Picture 37">
            <a:extLst>
              <a:ext uri="{FF2B5EF4-FFF2-40B4-BE49-F238E27FC236}">
                <a16:creationId xmlns:a16="http://schemas.microsoft.com/office/drawing/2014/main" id="{32CE0DA9-AC19-3441-9CED-B4613D099E4E}"/>
              </a:ext>
            </a:extLst>
          </p:cNvPr>
          <p:cNvPicPr>
            <a:picLocks noChangeAspect="1"/>
          </p:cNvPicPr>
          <p:nvPr/>
        </p:nvPicPr>
        <p:blipFill>
          <a:blip r:embed="rId7"/>
          <a:srcRect/>
          <a:stretch/>
        </p:blipFill>
        <p:spPr>
          <a:xfrm>
            <a:off x="325490" y="1219496"/>
            <a:ext cx="302260" cy="302260"/>
          </a:xfrm>
          <a:prstGeom prst="rect">
            <a:avLst/>
          </a:prstGeom>
        </p:spPr>
      </p:pic>
      <p:grpSp>
        <p:nvGrpSpPr>
          <p:cNvPr id="39" name="Group 38">
            <a:extLst>
              <a:ext uri="{FF2B5EF4-FFF2-40B4-BE49-F238E27FC236}">
                <a16:creationId xmlns:a16="http://schemas.microsoft.com/office/drawing/2014/main" id="{9DD3CCF3-1ECF-9A45-ADBA-7E7DAE3EBC3E}"/>
              </a:ext>
            </a:extLst>
          </p:cNvPr>
          <p:cNvGrpSpPr/>
          <p:nvPr/>
        </p:nvGrpSpPr>
        <p:grpSpPr>
          <a:xfrm>
            <a:off x="3864987" y="1218232"/>
            <a:ext cx="2747569" cy="315584"/>
            <a:chOff x="1156889" y="2437295"/>
            <a:chExt cx="2747569" cy="315584"/>
          </a:xfrm>
        </p:grpSpPr>
        <p:sp>
          <p:nvSpPr>
            <p:cNvPr id="40" name="TextBox 39">
              <a:extLst>
                <a:ext uri="{FF2B5EF4-FFF2-40B4-BE49-F238E27FC236}">
                  <a16:creationId xmlns:a16="http://schemas.microsoft.com/office/drawing/2014/main" id="{DB044FCF-3206-1E47-9049-B538F419A7BA}"/>
                </a:ext>
              </a:extLst>
            </p:cNvPr>
            <p:cNvSpPr txBox="1"/>
            <p:nvPr/>
          </p:nvSpPr>
          <p:spPr>
            <a:xfrm>
              <a:off x="1458706" y="2445102"/>
              <a:ext cx="2445752" cy="307777"/>
            </a:xfrm>
            <a:prstGeom prst="rect">
              <a:avLst/>
            </a:prstGeom>
            <a:noFill/>
          </p:spPr>
          <p:txBody>
            <a:bodyPr wrap="square" rtlCol="0">
              <a:spAutoFit/>
            </a:bodyPr>
            <a:lstStyle/>
            <a:p>
              <a:r>
                <a:rPr lang="en-US" sz="1400" b="1" dirty="0">
                  <a:latin typeface="Barlow Semi Condensed" pitchFamily="2" charset="77"/>
                </a:rPr>
                <a:t>KEY DATA POINTS</a:t>
              </a:r>
            </a:p>
          </p:txBody>
        </p:sp>
        <p:pic>
          <p:nvPicPr>
            <p:cNvPr id="47" name="Picture 46">
              <a:extLst>
                <a:ext uri="{FF2B5EF4-FFF2-40B4-BE49-F238E27FC236}">
                  <a16:creationId xmlns:a16="http://schemas.microsoft.com/office/drawing/2014/main" id="{CCD7C6A7-94D1-BF4F-8E8B-9C741719C9F6}"/>
                </a:ext>
              </a:extLst>
            </p:cNvPr>
            <p:cNvPicPr>
              <a:picLocks noChangeAspect="1"/>
            </p:cNvPicPr>
            <p:nvPr/>
          </p:nvPicPr>
          <p:blipFill>
            <a:blip r:embed="rId8"/>
            <a:srcRect/>
            <a:stretch/>
          </p:blipFill>
          <p:spPr>
            <a:xfrm>
              <a:off x="1156889" y="2437295"/>
              <a:ext cx="302260" cy="302260"/>
            </a:xfrm>
            <a:prstGeom prst="rect">
              <a:avLst/>
            </a:prstGeom>
          </p:spPr>
        </p:pic>
      </p:grpSp>
      <p:sp>
        <p:nvSpPr>
          <p:cNvPr id="51" name="TextBox 50">
            <a:extLst>
              <a:ext uri="{FF2B5EF4-FFF2-40B4-BE49-F238E27FC236}">
                <a16:creationId xmlns:a16="http://schemas.microsoft.com/office/drawing/2014/main" id="{1A734256-4EA0-C347-94DE-0171EB259FC4}"/>
              </a:ext>
            </a:extLst>
          </p:cNvPr>
          <p:cNvSpPr txBox="1"/>
          <p:nvPr/>
        </p:nvSpPr>
        <p:spPr>
          <a:xfrm>
            <a:off x="616227" y="4699460"/>
            <a:ext cx="2365417" cy="1785104"/>
          </a:xfrm>
          <a:prstGeom prst="rect">
            <a:avLst/>
          </a:prstGeom>
          <a:noFill/>
        </p:spPr>
        <p:txBody>
          <a:bodyPr wrap="square" rtlCol="0">
            <a:spAutoFit/>
          </a:bodyPr>
          <a:lstStyle/>
          <a:p>
            <a:pPr marL="114300" indent="-114300">
              <a:buFont typeface="Arial" panose="020B0604020202020204" pitchFamily="34" charset="0"/>
              <a:buChar char="•"/>
            </a:pPr>
            <a:r>
              <a:rPr lang="en-US" sz="1000" dirty="0">
                <a:latin typeface="Barlow Semi Condensed" pitchFamily="2" charset="77"/>
              </a:rPr>
              <a:t>Q-sort Mixed Methods</a:t>
            </a:r>
          </a:p>
          <a:p>
            <a:pPr marL="288925" lvl="1" indent="-114300">
              <a:buFont typeface="Arial" panose="020B0604020202020204" pitchFamily="34" charset="0"/>
              <a:buChar char="•"/>
            </a:pPr>
            <a:r>
              <a:rPr lang="en-US" sz="1000" dirty="0">
                <a:latin typeface="Barlow Semi Condensed" pitchFamily="2" charset="77"/>
              </a:rPr>
              <a:t>Resident Self Assessment of Competency</a:t>
            </a:r>
          </a:p>
          <a:p>
            <a:pPr marL="288925" lvl="1" indent="-114300">
              <a:buFont typeface="Arial" panose="020B0604020202020204" pitchFamily="34" charset="0"/>
              <a:buChar char="•"/>
            </a:pPr>
            <a:r>
              <a:rPr lang="en-US" sz="1000" dirty="0">
                <a:latin typeface="Barlow Semi Condensed" pitchFamily="2" charset="77"/>
              </a:rPr>
              <a:t>Informational Interviews to Explain Ratings</a:t>
            </a:r>
          </a:p>
          <a:p>
            <a:pPr marL="114300" indent="-114300">
              <a:buFont typeface="Arial" panose="020B0604020202020204" pitchFamily="34" charset="0"/>
              <a:buChar char="•"/>
            </a:pPr>
            <a:r>
              <a:rPr lang="en-US" sz="1000" dirty="0">
                <a:latin typeface="Barlow Semi Condensed" pitchFamily="2" charset="77"/>
              </a:rPr>
              <a:t>Bobcat 2 Bobcat Summary Data (Fall and Spring)</a:t>
            </a:r>
          </a:p>
          <a:p>
            <a:pPr marL="288925" lvl="1" indent="-114300">
              <a:buFont typeface="Arial" panose="020B0604020202020204" pitchFamily="34" charset="0"/>
              <a:buChar char="•"/>
            </a:pPr>
            <a:r>
              <a:rPr lang="en-US" sz="1000" dirty="0">
                <a:latin typeface="Barlow Semi Condensed" pitchFamily="2" charset="77"/>
              </a:rPr>
              <a:t>One-on-one RA and Resident Conversations—Qualitative Analysis of RA Summaries</a:t>
            </a:r>
          </a:p>
          <a:p>
            <a:pPr marL="114300" indent="-114300">
              <a:buFont typeface="Arial" panose="020B0604020202020204" pitchFamily="34" charset="0"/>
              <a:buChar char="•"/>
            </a:pPr>
            <a:r>
              <a:rPr lang="en-US" sz="1000" dirty="0">
                <a:latin typeface="Barlow Semi Condensed" pitchFamily="2" charset="77"/>
              </a:rPr>
              <a:t>Spring 2021 Qualtrics Resident Surveys</a:t>
            </a:r>
          </a:p>
        </p:txBody>
      </p:sp>
      <p:sp>
        <p:nvSpPr>
          <p:cNvPr id="54" name="TextBox 53">
            <a:extLst>
              <a:ext uri="{FF2B5EF4-FFF2-40B4-BE49-F238E27FC236}">
                <a16:creationId xmlns:a16="http://schemas.microsoft.com/office/drawing/2014/main" id="{1A734256-4EA0-C347-94DE-0171EB259FC4}"/>
              </a:ext>
            </a:extLst>
          </p:cNvPr>
          <p:cNvSpPr txBox="1"/>
          <p:nvPr/>
        </p:nvSpPr>
        <p:spPr>
          <a:xfrm>
            <a:off x="4172867" y="1510172"/>
            <a:ext cx="2716771" cy="2862322"/>
          </a:xfrm>
          <a:prstGeom prst="rect">
            <a:avLst/>
          </a:prstGeom>
          <a:noFill/>
        </p:spPr>
        <p:txBody>
          <a:bodyPr wrap="square" rtlCol="0">
            <a:spAutoFit/>
          </a:bodyPr>
          <a:lstStyle/>
          <a:p>
            <a:pPr marL="171450" indent="-171450">
              <a:buFont typeface="+mj-lt"/>
              <a:buAutoNum type="arabicPeriod"/>
            </a:pPr>
            <a:r>
              <a:rPr lang="en-US" sz="1000" dirty="0">
                <a:latin typeface="Barlow Semi Condensed" pitchFamily="2" charset="77"/>
              </a:rPr>
              <a:t>Residents’ self rating of their abilities with learning outcomes were higher than what they demonstrated</a:t>
            </a:r>
          </a:p>
          <a:p>
            <a:pPr marL="171450" indent="-171450">
              <a:buFont typeface="+mj-lt"/>
              <a:buAutoNum type="arabicPeriod"/>
            </a:pPr>
            <a:r>
              <a:rPr lang="en-US" sz="1000" dirty="0">
                <a:latin typeface="Barlow Semi Condensed" pitchFamily="2" charset="77"/>
              </a:rPr>
              <a:t>Reflect on Their Individual Lived Experiences </a:t>
            </a:r>
          </a:p>
          <a:p>
            <a:pPr marL="342900" lvl="1" indent="-171450">
              <a:buFont typeface="Arial" panose="020B0604020202020204" pitchFamily="34" charset="0"/>
              <a:buChar char="•"/>
            </a:pPr>
            <a:r>
              <a:rPr lang="en-US" sz="1000" dirty="0">
                <a:latin typeface="Barlow Semi Condensed" pitchFamily="2" charset="77"/>
              </a:rPr>
              <a:t>Generally unfamiliar with term lived experiences and not able to define</a:t>
            </a:r>
          </a:p>
          <a:p>
            <a:pPr marL="342900" lvl="1" indent="-171450">
              <a:buFont typeface="Arial" panose="020B0604020202020204" pitchFamily="34" charset="0"/>
              <a:buChar char="•"/>
            </a:pPr>
            <a:r>
              <a:rPr lang="en-US" sz="1000" dirty="0">
                <a:latin typeface="Barlow Semi Condensed" pitchFamily="2" charset="77"/>
              </a:rPr>
              <a:t>Able to describe lived experiences when given a specific context, i.e. COVID</a:t>
            </a:r>
          </a:p>
          <a:p>
            <a:pPr marL="342900" lvl="1" indent="-171450">
              <a:buFont typeface="Arial" panose="020B0604020202020204" pitchFamily="34" charset="0"/>
              <a:buChar char="•"/>
            </a:pPr>
            <a:r>
              <a:rPr lang="en-US" sz="1000" dirty="0">
                <a:latin typeface="Barlow Semi Condensed" pitchFamily="2" charset="77"/>
              </a:rPr>
              <a:t>Lack of reflection on lived experiences and inability to discern impact</a:t>
            </a:r>
          </a:p>
          <a:p>
            <a:pPr marL="171450" indent="-171450">
              <a:buFont typeface="+mj-lt"/>
              <a:buAutoNum type="arabicPeriod"/>
            </a:pPr>
            <a:r>
              <a:rPr lang="en-US" sz="1000" dirty="0">
                <a:latin typeface="Barlow Semi Condensed" pitchFamily="2" charset="77"/>
              </a:rPr>
              <a:t>Demonstrate Behaviors which Support the   </a:t>
            </a:r>
            <a:br>
              <a:rPr lang="en-US" sz="1000" dirty="0">
                <a:latin typeface="Barlow Semi Condensed" pitchFamily="2" charset="77"/>
              </a:rPr>
            </a:br>
            <a:r>
              <a:rPr lang="en-US" sz="1000" dirty="0">
                <a:latin typeface="Barlow Semi Condensed" pitchFamily="2" charset="77"/>
              </a:rPr>
              <a:t>Creation of Inclusive OHIO Communities</a:t>
            </a:r>
          </a:p>
          <a:p>
            <a:pPr marL="342900" lvl="2" indent="-171450">
              <a:buFont typeface="Arial" panose="020B0604020202020204" pitchFamily="34" charset="0"/>
              <a:buChar char="•"/>
            </a:pPr>
            <a:r>
              <a:rPr lang="en-US" sz="1000" dirty="0">
                <a:latin typeface="Barlow Semi Condensed" pitchFamily="2" charset="77"/>
              </a:rPr>
              <a:t>No connection to OHIO community</a:t>
            </a:r>
          </a:p>
          <a:p>
            <a:pPr marL="342900" lvl="1" indent="-171450">
              <a:buFont typeface="Arial" panose="020B0604020202020204" pitchFamily="34" charset="0"/>
              <a:buChar char="•"/>
            </a:pPr>
            <a:r>
              <a:rPr lang="en-US" sz="1000" dirty="0">
                <a:latin typeface="Barlow Semi Condensed" pitchFamily="2" charset="77"/>
              </a:rPr>
              <a:t>Students think of OHIO communities as inclusive but do not see inclusive behaviors being demonstrated</a:t>
            </a:r>
          </a:p>
          <a:p>
            <a:pPr indent="171450">
              <a:buFont typeface="+mj-lt"/>
              <a:buAutoNum type="arabicPeriod"/>
            </a:pPr>
            <a:r>
              <a:rPr lang="en-US" sz="1000" dirty="0">
                <a:latin typeface="Barlow Semi Condensed" pitchFamily="2" charset="77"/>
              </a:rPr>
              <a:t>Address Barriers to Inclusive OHIO Communities</a:t>
            </a:r>
          </a:p>
          <a:p>
            <a:pPr marL="342900" lvl="1" indent="-171450">
              <a:buFont typeface="Arial" panose="020B0604020202020204" pitchFamily="34" charset="0"/>
              <a:buChar char="•"/>
            </a:pPr>
            <a:r>
              <a:rPr lang="en-US" sz="1000" dirty="0">
                <a:latin typeface="Barlow Semi Condensed" pitchFamily="2" charset="77"/>
              </a:rPr>
              <a:t>Unable to identify barriers to inclusion</a:t>
            </a:r>
          </a:p>
        </p:txBody>
      </p:sp>
      <p:sp>
        <p:nvSpPr>
          <p:cNvPr id="56" name="TextBox 55">
            <a:extLst>
              <a:ext uri="{FF2B5EF4-FFF2-40B4-BE49-F238E27FC236}">
                <a16:creationId xmlns:a16="http://schemas.microsoft.com/office/drawing/2014/main" id="{A2403807-EA1A-4449-8C0F-0213B9A11AB6}"/>
              </a:ext>
            </a:extLst>
          </p:cNvPr>
          <p:cNvSpPr txBox="1"/>
          <p:nvPr/>
        </p:nvSpPr>
        <p:spPr>
          <a:xfrm>
            <a:off x="456150" y="2066260"/>
            <a:ext cx="2716771" cy="1015663"/>
          </a:xfrm>
          <a:prstGeom prst="rect">
            <a:avLst/>
          </a:prstGeom>
          <a:noFill/>
        </p:spPr>
        <p:txBody>
          <a:bodyPr wrap="square" rtlCol="0">
            <a:spAutoFit/>
          </a:bodyPr>
          <a:lstStyle/>
          <a:p>
            <a:pPr marL="342900" lvl="2" indent="-171450">
              <a:buFont typeface="Arial" panose="020B0604020202020204" pitchFamily="34" charset="0"/>
              <a:buChar char="•"/>
            </a:pPr>
            <a:r>
              <a:rPr lang="en-US" sz="1000" dirty="0">
                <a:latin typeface="Barlow Semi Condensed" pitchFamily="2" charset="77"/>
              </a:rPr>
              <a:t>Reflect on Their Individual Lived Experiences</a:t>
            </a:r>
          </a:p>
          <a:p>
            <a:pPr marL="342900" lvl="2" indent="-171450">
              <a:buFont typeface="Arial" panose="020B0604020202020204" pitchFamily="34" charset="0"/>
              <a:buChar char="•"/>
            </a:pPr>
            <a:r>
              <a:rPr lang="en-US" sz="1000" dirty="0">
                <a:latin typeface="Barlow Semi Condensed" pitchFamily="2" charset="77"/>
              </a:rPr>
              <a:t>Demonstrate Behaviors which Support the Creation of Inclusive OHIO Communities</a:t>
            </a:r>
          </a:p>
          <a:p>
            <a:pPr marL="342900" lvl="2" indent="-171450">
              <a:buFont typeface="Arial" panose="020B0604020202020204" pitchFamily="34" charset="0"/>
              <a:buChar char="•"/>
            </a:pPr>
            <a:r>
              <a:rPr lang="en-US" sz="1000" dirty="0">
                <a:latin typeface="Barlow Semi Condensed" pitchFamily="2" charset="77"/>
              </a:rPr>
              <a:t>Address Barriers to Inclusive OHIO Communities</a:t>
            </a:r>
          </a:p>
        </p:txBody>
      </p:sp>
      <p:graphicFrame>
        <p:nvGraphicFramePr>
          <p:cNvPr id="57" name="Chart 56">
            <a:extLst>
              <a:ext uri="{FF2B5EF4-FFF2-40B4-BE49-F238E27FC236}">
                <a16:creationId xmlns:a16="http://schemas.microsoft.com/office/drawing/2014/main" id="{6AC98112-3C6B-4200-9F44-8563EDE85AAE}"/>
              </a:ext>
            </a:extLst>
          </p:cNvPr>
          <p:cNvGraphicFramePr>
            <a:graphicFrameLocks/>
          </p:cNvGraphicFramePr>
          <p:nvPr>
            <p:extLst>
              <p:ext uri="{D42A27DB-BD31-4B8C-83A1-F6EECF244321}">
                <p14:modId xmlns:p14="http://schemas.microsoft.com/office/powerpoint/2010/main" val="344054957"/>
              </p:ext>
            </p:extLst>
          </p:nvPr>
        </p:nvGraphicFramePr>
        <p:xfrm>
          <a:off x="6914373" y="1192268"/>
          <a:ext cx="5020952" cy="3170099"/>
        </p:xfrm>
        <a:graphic>
          <a:graphicData uri="http://schemas.openxmlformats.org/drawingml/2006/chart">
            <c:chart xmlns:c="http://schemas.openxmlformats.org/drawingml/2006/chart" xmlns:r="http://schemas.openxmlformats.org/officeDocument/2006/relationships" r:id="rId9"/>
          </a:graphicData>
        </a:graphic>
      </p:graphicFrame>
      <p:sp>
        <p:nvSpPr>
          <p:cNvPr id="58" name="TextBox 57">
            <a:extLst>
              <a:ext uri="{FF2B5EF4-FFF2-40B4-BE49-F238E27FC236}">
                <a16:creationId xmlns:a16="http://schemas.microsoft.com/office/drawing/2014/main" id="{4B840509-2A45-470F-B1AC-B58369857127}"/>
              </a:ext>
            </a:extLst>
          </p:cNvPr>
          <p:cNvSpPr txBox="1"/>
          <p:nvPr/>
        </p:nvSpPr>
        <p:spPr>
          <a:xfrm>
            <a:off x="7926032" y="4667504"/>
            <a:ext cx="3214629" cy="1477328"/>
          </a:xfrm>
          <a:prstGeom prst="rect">
            <a:avLst/>
          </a:prstGeom>
          <a:noFill/>
        </p:spPr>
        <p:txBody>
          <a:bodyPr wrap="square" rtlCol="0">
            <a:spAutoFit/>
          </a:bodyPr>
          <a:lstStyle/>
          <a:p>
            <a:pPr marL="171450" indent="-171450">
              <a:buFont typeface="Arial" panose="020B0604020202020204" pitchFamily="34" charset="0"/>
              <a:buChar char="•"/>
            </a:pPr>
            <a:r>
              <a:rPr lang="en-US" sz="1000" dirty="0">
                <a:latin typeface="Barlow Semi Condensed" pitchFamily="2" charset="77"/>
              </a:rPr>
              <a:t>Conduct focus groups with students to modify language</a:t>
            </a:r>
          </a:p>
          <a:p>
            <a:pPr marL="171450" indent="-171450">
              <a:buFont typeface="Arial" panose="020B0604020202020204" pitchFamily="34" charset="0"/>
              <a:buChar char="•"/>
            </a:pPr>
            <a:r>
              <a:rPr lang="en-US" sz="1000" dirty="0">
                <a:latin typeface="Barlow Semi Condensed" pitchFamily="2" charset="77"/>
              </a:rPr>
              <a:t>Collaborate with Division of Diversity and Inclusion for training and strategy implementation</a:t>
            </a:r>
          </a:p>
          <a:p>
            <a:pPr marL="171450" indent="-171450">
              <a:buFont typeface="Arial" panose="020B0604020202020204" pitchFamily="34" charset="0"/>
              <a:buChar char="•"/>
            </a:pPr>
            <a:r>
              <a:rPr lang="en-US" sz="1000" dirty="0">
                <a:latin typeface="Barlow Semi Condensed" pitchFamily="2" charset="77"/>
              </a:rPr>
              <a:t>Modify BLE plans to target first and mixed year population learning outcomes</a:t>
            </a:r>
          </a:p>
          <a:p>
            <a:pPr marL="171450" indent="-171450">
              <a:buFont typeface="Arial" panose="020B0604020202020204" pitchFamily="34" charset="0"/>
              <a:buChar char="•"/>
            </a:pPr>
            <a:r>
              <a:rPr lang="en-US" sz="1000" dirty="0">
                <a:latin typeface="Barlow Semi Condensed" pitchFamily="2" charset="77"/>
              </a:rPr>
              <a:t>Evaluate BLE learning goals/outcomes, facilitation guides, and strategy implementation</a:t>
            </a:r>
          </a:p>
          <a:p>
            <a:pPr marL="171450" indent="-171450">
              <a:buFont typeface="Arial" panose="020B0604020202020204" pitchFamily="34" charset="0"/>
              <a:buChar char="•"/>
            </a:pPr>
            <a:r>
              <a:rPr lang="en-US" sz="1000" dirty="0">
                <a:latin typeface="Barlow Semi Condensed" pitchFamily="2" charset="77"/>
              </a:rPr>
              <a:t>Increase training for assessment </a:t>
            </a:r>
          </a:p>
          <a:p>
            <a:pPr marL="171450" indent="-171450">
              <a:buFont typeface="Arial" panose="020B0604020202020204" pitchFamily="34" charset="0"/>
              <a:buChar char="•"/>
            </a:pPr>
            <a:endParaRPr lang="en-US" sz="1000" dirty="0">
              <a:latin typeface="Barlow Semi Condensed" pitchFamily="2" charset="77"/>
            </a:endParaRPr>
          </a:p>
        </p:txBody>
      </p:sp>
      <p:grpSp>
        <p:nvGrpSpPr>
          <p:cNvPr id="59" name="Group 58">
            <a:extLst>
              <a:ext uri="{FF2B5EF4-FFF2-40B4-BE49-F238E27FC236}">
                <a16:creationId xmlns:a16="http://schemas.microsoft.com/office/drawing/2014/main" id="{D500E4DA-F492-4DEE-9DC8-A0EA5E3EED6D}"/>
              </a:ext>
            </a:extLst>
          </p:cNvPr>
          <p:cNvGrpSpPr/>
          <p:nvPr/>
        </p:nvGrpSpPr>
        <p:grpSpPr>
          <a:xfrm>
            <a:off x="7608075" y="4406386"/>
            <a:ext cx="1925272" cy="332487"/>
            <a:chOff x="1156889" y="1076212"/>
            <a:chExt cx="1925272" cy="302260"/>
          </a:xfrm>
        </p:grpSpPr>
        <p:sp>
          <p:nvSpPr>
            <p:cNvPr id="60" name="TextBox 59">
              <a:extLst>
                <a:ext uri="{FF2B5EF4-FFF2-40B4-BE49-F238E27FC236}">
                  <a16:creationId xmlns:a16="http://schemas.microsoft.com/office/drawing/2014/main" id="{21BB68A4-CB82-471A-B128-9D6DC1DA48AE}"/>
                </a:ext>
              </a:extLst>
            </p:cNvPr>
            <p:cNvSpPr txBox="1"/>
            <p:nvPr/>
          </p:nvSpPr>
          <p:spPr>
            <a:xfrm>
              <a:off x="1459148" y="1082444"/>
              <a:ext cx="1623013" cy="279796"/>
            </a:xfrm>
            <a:prstGeom prst="rect">
              <a:avLst/>
            </a:prstGeom>
            <a:noFill/>
          </p:spPr>
          <p:txBody>
            <a:bodyPr wrap="square" rtlCol="0">
              <a:spAutoFit/>
            </a:bodyPr>
            <a:lstStyle/>
            <a:p>
              <a:r>
                <a:rPr lang="en-US" sz="1400" b="1" dirty="0">
                  <a:latin typeface="Barlow Semi Condensed" pitchFamily="2" charset="77"/>
                </a:rPr>
                <a:t>NEXT STEPS</a:t>
              </a:r>
            </a:p>
          </p:txBody>
        </p:sp>
        <p:pic>
          <p:nvPicPr>
            <p:cNvPr id="61" name="Picture 60">
              <a:extLst>
                <a:ext uri="{FF2B5EF4-FFF2-40B4-BE49-F238E27FC236}">
                  <a16:creationId xmlns:a16="http://schemas.microsoft.com/office/drawing/2014/main" id="{72CF3495-2DED-4F1E-81D5-FCDCE2689606}"/>
                </a:ext>
              </a:extLst>
            </p:cNvPr>
            <p:cNvPicPr>
              <a:picLocks noChangeAspect="1"/>
            </p:cNvPicPr>
            <p:nvPr/>
          </p:nvPicPr>
          <p:blipFill>
            <a:blip r:embed="rId4"/>
            <a:srcRect/>
            <a:stretch/>
          </p:blipFill>
          <p:spPr>
            <a:xfrm>
              <a:off x="1156889" y="1076212"/>
              <a:ext cx="302260" cy="302260"/>
            </a:xfrm>
            <a:prstGeom prst="rect">
              <a:avLst/>
            </a:prstGeom>
          </p:spPr>
        </p:pic>
      </p:grpSp>
      <p:sp>
        <p:nvSpPr>
          <p:cNvPr id="36" name="TextBox 35">
            <a:extLst>
              <a:ext uri="{FF2B5EF4-FFF2-40B4-BE49-F238E27FC236}">
                <a16:creationId xmlns:a16="http://schemas.microsoft.com/office/drawing/2014/main" id="{508840F1-8F5F-4511-8E9F-3140FD2E9968}"/>
              </a:ext>
            </a:extLst>
          </p:cNvPr>
          <p:cNvSpPr txBox="1"/>
          <p:nvPr/>
        </p:nvSpPr>
        <p:spPr>
          <a:xfrm>
            <a:off x="7384676" y="2255788"/>
            <a:ext cx="3214629" cy="400110"/>
          </a:xfrm>
          <a:prstGeom prst="rect">
            <a:avLst/>
          </a:prstGeom>
          <a:noFill/>
        </p:spPr>
        <p:txBody>
          <a:bodyPr wrap="square" rtlCol="0">
            <a:spAutoFit/>
          </a:bodyPr>
          <a:lstStyle/>
          <a:p>
            <a:pPr marL="171450" indent="-171450">
              <a:buFont typeface="Arial" panose="020B0604020202020204" pitchFamily="34" charset="0"/>
              <a:buChar char="•"/>
            </a:pPr>
            <a:r>
              <a:rPr lang="en-US" sz="1000" dirty="0">
                <a:latin typeface="Barlow Semi Condensed" pitchFamily="2" charset="77"/>
              </a:rPr>
              <a:t>N=148</a:t>
            </a:r>
          </a:p>
          <a:p>
            <a:pPr marL="171450" indent="-171450">
              <a:buFont typeface="Arial" panose="020B0604020202020204" pitchFamily="34" charset="0"/>
              <a:buChar char="•"/>
            </a:pPr>
            <a:endParaRPr lang="en-US" sz="1000" dirty="0">
              <a:latin typeface="Barlow Semi Condensed" pitchFamily="2" charset="77"/>
            </a:endParaRPr>
          </a:p>
        </p:txBody>
      </p:sp>
      <p:sp>
        <p:nvSpPr>
          <p:cNvPr id="50" name="TextBox 49">
            <a:extLst>
              <a:ext uri="{FF2B5EF4-FFF2-40B4-BE49-F238E27FC236}">
                <a16:creationId xmlns:a16="http://schemas.microsoft.com/office/drawing/2014/main" id="{2466FC8E-5C03-45C8-BB0F-C125EBEF037A}"/>
              </a:ext>
            </a:extLst>
          </p:cNvPr>
          <p:cNvSpPr txBox="1"/>
          <p:nvPr/>
        </p:nvSpPr>
        <p:spPr>
          <a:xfrm>
            <a:off x="7384675" y="2881868"/>
            <a:ext cx="3214629" cy="400110"/>
          </a:xfrm>
          <a:prstGeom prst="rect">
            <a:avLst/>
          </a:prstGeom>
          <a:noFill/>
        </p:spPr>
        <p:txBody>
          <a:bodyPr wrap="square" rtlCol="0">
            <a:spAutoFit/>
          </a:bodyPr>
          <a:lstStyle/>
          <a:p>
            <a:pPr marL="171450" indent="-171450">
              <a:buFont typeface="Arial" panose="020B0604020202020204" pitchFamily="34" charset="0"/>
              <a:buChar char="•"/>
            </a:pPr>
            <a:r>
              <a:rPr lang="en-US" sz="1000" dirty="0">
                <a:latin typeface="Barlow Semi Condensed" pitchFamily="2" charset="77"/>
              </a:rPr>
              <a:t>N=208</a:t>
            </a:r>
          </a:p>
          <a:p>
            <a:pPr marL="171450" indent="-171450">
              <a:buFont typeface="Arial" panose="020B0604020202020204" pitchFamily="34" charset="0"/>
              <a:buChar char="•"/>
            </a:pPr>
            <a:endParaRPr lang="en-US" sz="1000" dirty="0">
              <a:latin typeface="Barlow Semi Condensed" pitchFamily="2" charset="77"/>
            </a:endParaRPr>
          </a:p>
        </p:txBody>
      </p:sp>
      <p:sp>
        <p:nvSpPr>
          <p:cNvPr id="53" name="TextBox 52">
            <a:extLst>
              <a:ext uri="{FF2B5EF4-FFF2-40B4-BE49-F238E27FC236}">
                <a16:creationId xmlns:a16="http://schemas.microsoft.com/office/drawing/2014/main" id="{44BD207E-6510-4AF6-A735-E4DCA4C071FD}"/>
              </a:ext>
            </a:extLst>
          </p:cNvPr>
          <p:cNvSpPr txBox="1"/>
          <p:nvPr/>
        </p:nvSpPr>
        <p:spPr>
          <a:xfrm>
            <a:off x="7384674" y="3576956"/>
            <a:ext cx="3214629" cy="400110"/>
          </a:xfrm>
          <a:prstGeom prst="rect">
            <a:avLst/>
          </a:prstGeom>
          <a:noFill/>
        </p:spPr>
        <p:txBody>
          <a:bodyPr wrap="square" rtlCol="0">
            <a:spAutoFit/>
          </a:bodyPr>
          <a:lstStyle/>
          <a:p>
            <a:pPr marL="171450" indent="-171450">
              <a:buFont typeface="Arial" panose="020B0604020202020204" pitchFamily="34" charset="0"/>
              <a:buChar char="•"/>
            </a:pPr>
            <a:r>
              <a:rPr lang="en-US" sz="1000" dirty="0">
                <a:latin typeface="Barlow Semi Condensed" pitchFamily="2" charset="77"/>
              </a:rPr>
              <a:t>N=362</a:t>
            </a:r>
          </a:p>
          <a:p>
            <a:pPr marL="171450" indent="-171450">
              <a:buFont typeface="Arial" panose="020B0604020202020204" pitchFamily="34" charset="0"/>
              <a:buChar char="•"/>
            </a:pPr>
            <a:endParaRPr lang="en-US" sz="1000" dirty="0">
              <a:latin typeface="Barlow Semi Condensed" pitchFamily="2" charset="77"/>
            </a:endParaRPr>
          </a:p>
        </p:txBody>
      </p:sp>
      <p:sp>
        <p:nvSpPr>
          <p:cNvPr id="55" name="TextBox 6">
            <a:extLst>
              <a:ext uri="{FF2B5EF4-FFF2-40B4-BE49-F238E27FC236}">
                <a16:creationId xmlns:a16="http://schemas.microsoft.com/office/drawing/2014/main" id="{DCDDE896-2D5D-0D47-B2D4-93078E6A0DB3}"/>
              </a:ext>
            </a:extLst>
          </p:cNvPr>
          <p:cNvSpPr txBox="1"/>
          <p:nvPr/>
        </p:nvSpPr>
        <p:spPr>
          <a:xfrm>
            <a:off x="11032708" y="6366860"/>
            <a:ext cx="1086130" cy="374568"/>
          </a:xfrm>
          <a:prstGeom prst="flowChartAlternateProcess">
            <a:avLst/>
          </a:prstGeom>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0">
            <a:schemeClr val="accent2"/>
          </a:lnRef>
          <a:fillRef idx="3">
            <a:schemeClr val="accent2"/>
          </a:fillRef>
          <a:effectRef idx="3">
            <a:schemeClr val="accent2"/>
          </a:effectRef>
          <a:fontRef idx="minor">
            <a:schemeClr val="lt1"/>
          </a:fontRef>
        </p:style>
        <p:txBody>
          <a:bodyPr wrap="square" lIns="45719" tIns="45719" rIns="45719" bIns="45719" numCol="1" anchor="t">
            <a:spAutoFit/>
          </a:bodyPr>
          <a:lstStyle>
            <a:lvl1pPr>
              <a:defRPr sz="1400" b="1">
                <a:latin typeface="Barlow Semi Condensed"/>
                <a:ea typeface="Barlow Semi Condensed"/>
                <a:cs typeface="Barlow Semi Condensed"/>
                <a:sym typeface="Barlow Semi Condensed"/>
              </a:defRPr>
            </a:lvl1pPr>
          </a:lstStyle>
          <a:p>
            <a:pPr algn="ctr"/>
            <a:r>
              <a:rPr lang="en-US" sz="1600" dirty="0"/>
              <a:t>2020-2021</a:t>
            </a:r>
            <a:endParaRPr sz="1800" dirty="0"/>
          </a:p>
        </p:txBody>
      </p:sp>
      <p:sp>
        <p:nvSpPr>
          <p:cNvPr id="63" name="TextBox 62">
            <a:extLst>
              <a:ext uri="{FF2B5EF4-FFF2-40B4-BE49-F238E27FC236}">
                <a16:creationId xmlns:a16="http://schemas.microsoft.com/office/drawing/2014/main" id="{7DB91BB4-B7BA-6A48-A970-8D7F860B0B6C}"/>
              </a:ext>
            </a:extLst>
          </p:cNvPr>
          <p:cNvSpPr txBox="1"/>
          <p:nvPr/>
        </p:nvSpPr>
        <p:spPr>
          <a:xfrm>
            <a:off x="6693627" y="529270"/>
            <a:ext cx="6098041" cy="400110"/>
          </a:xfrm>
          <a:prstGeom prst="rect">
            <a:avLst/>
          </a:prstGeom>
          <a:noFill/>
        </p:spPr>
        <p:txBody>
          <a:bodyPr wrap="square" lIns="91440" tIns="45720" rIns="91440" bIns="45720" rtlCol="0" anchor="t">
            <a:spAutoFit/>
          </a:bodyPr>
          <a:lstStyle/>
          <a:p>
            <a:pPr algn="ctr"/>
            <a:r>
              <a:rPr lang="en-US" sz="2000" b="1" dirty="0">
                <a:solidFill>
                  <a:schemeClr val="tx1"/>
                </a:solidFill>
                <a:latin typeface="Barlow Semi Condensed"/>
              </a:rPr>
              <a:t>Housing and Residence Life</a:t>
            </a:r>
          </a:p>
        </p:txBody>
      </p:sp>
    </p:spTree>
    <p:extLst>
      <p:ext uri="{BB962C8B-B14F-4D97-AF65-F5344CB8AC3E}">
        <p14:creationId xmlns:p14="http://schemas.microsoft.com/office/powerpoint/2010/main" val="2822212346"/>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3E2DA79E0B7D4EB6AE3B039CDAA035" ma:contentTypeVersion="6" ma:contentTypeDescription="Create a new document." ma:contentTypeScope="" ma:versionID="b2510d6cc6ef2a219966bd77362f4b61">
  <xsd:schema xmlns:xsd="http://www.w3.org/2001/XMLSchema" xmlns:xs="http://www.w3.org/2001/XMLSchema" xmlns:p="http://schemas.microsoft.com/office/2006/metadata/properties" xmlns:ns2="eae787ed-c4d8-4cc4-aeae-cf5a087a3ca5" xmlns:ns3="958b7835-e574-4c46-85c5-f6f54518b164" targetNamespace="http://schemas.microsoft.com/office/2006/metadata/properties" ma:root="true" ma:fieldsID="a06c3bc58bca4dec0fcc8c8259f30d21" ns2:_="" ns3:_="">
    <xsd:import namespace="eae787ed-c4d8-4cc4-aeae-cf5a087a3ca5"/>
    <xsd:import namespace="958b7835-e574-4c46-85c5-f6f54518b16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e787ed-c4d8-4cc4-aeae-cf5a087a3c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58b7835-e574-4c46-85c5-f6f54518b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97B76A-9E35-4B94-A2D7-66ACD35E86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ae787ed-c4d8-4cc4-aeae-cf5a087a3ca5"/>
    <ds:schemaRef ds:uri="958b7835-e574-4c46-85c5-f6f54518b1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9C2C466-D168-4393-867B-22D39DAE648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98F889F-FE96-43B2-A0FE-8B1CA9D54F3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1617</TotalTime>
  <Words>669</Words>
  <Application>Microsoft Macintosh PowerPoint</Application>
  <PresentationFormat>Widescreen</PresentationFormat>
  <Paragraphs>83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Barlow Semi Condensed</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Kopchick, Charlene</dc:creator>
  <cp:lastModifiedBy>Oiler, Caitlin (she/her)</cp:lastModifiedBy>
  <cp:revision>11</cp:revision>
  <dcterms:modified xsi:type="dcterms:W3CDTF">2021-10-12T18:57:53Z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0x010100CD3E2DA79E0B7D4EB6AE3B039CDAA035</vt:lpwstr>
  </property>
</Properties>
</file>